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8" d="100"/>
          <a:sy n="118" d="100"/>
        </p:scale>
        <p:origin x="-27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703EE28-9348-4CEB-B807-5D2CBE6D3AF5}"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202417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703EE28-9348-4CEB-B807-5D2CBE6D3AF5}"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1095529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703EE28-9348-4CEB-B807-5D2CBE6D3AF5}"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AA4D2E-8571-4F20-B867-D146B49FFE43}"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76076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703EE28-9348-4CEB-B807-5D2CBE6D3AF5}"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1084691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703EE28-9348-4CEB-B807-5D2CBE6D3AF5}"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AA4D2E-8571-4F20-B867-D146B49FFE43}"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81943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703EE28-9348-4CEB-B807-5D2CBE6D3AF5}"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2579771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703EE28-9348-4CEB-B807-5D2CBE6D3AF5}"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2935384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703EE28-9348-4CEB-B807-5D2CBE6D3AF5}"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288027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703EE28-9348-4CEB-B807-5D2CBE6D3AF5}"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237286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703EE28-9348-4CEB-B807-5D2CBE6D3AF5}"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6010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703EE28-9348-4CEB-B807-5D2CBE6D3AF5}" type="datetimeFigureOut">
              <a:rPr lang="tr-TR" smtClean="0"/>
              <a:t>12.10.2021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345663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703EE28-9348-4CEB-B807-5D2CBE6D3AF5}" type="datetimeFigureOut">
              <a:rPr lang="tr-TR" smtClean="0"/>
              <a:t>12.10.2021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382941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703EE28-9348-4CEB-B807-5D2CBE6D3AF5}" type="datetimeFigureOut">
              <a:rPr lang="tr-TR" smtClean="0"/>
              <a:t>12.10.2021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300209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3EE28-9348-4CEB-B807-5D2CBE6D3AF5}" type="datetimeFigureOut">
              <a:rPr lang="tr-TR" smtClean="0"/>
              <a:t>12.10.2021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85148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703EE28-9348-4CEB-B807-5D2CBE6D3AF5}" type="datetimeFigureOut">
              <a:rPr lang="tr-TR" smtClean="0"/>
              <a:t>12.10.2021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259975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703EE28-9348-4CEB-B807-5D2CBE6D3AF5}" type="datetimeFigureOut">
              <a:rPr lang="tr-TR" smtClean="0"/>
              <a:t>12.10.2021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AA4D2E-8571-4F20-B867-D146B49FFE43}" type="slidenum">
              <a:rPr lang="tr-TR" smtClean="0"/>
              <a:t>‹#›</a:t>
            </a:fld>
            <a:endParaRPr lang="tr-TR"/>
          </a:p>
        </p:txBody>
      </p:sp>
    </p:spTree>
    <p:extLst>
      <p:ext uri="{BB962C8B-B14F-4D97-AF65-F5344CB8AC3E}">
        <p14:creationId xmlns:p14="http://schemas.microsoft.com/office/powerpoint/2010/main" val="402704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03EE28-9348-4CEB-B807-5D2CBE6D3AF5}" type="datetimeFigureOut">
              <a:rPr lang="tr-TR" smtClean="0"/>
              <a:t>12.10.2021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AA4D2E-8571-4F20-B867-D146B49FFE43}" type="slidenum">
              <a:rPr lang="tr-TR" smtClean="0"/>
              <a:t>‹#›</a:t>
            </a:fld>
            <a:endParaRPr lang="tr-TR"/>
          </a:p>
        </p:txBody>
      </p:sp>
    </p:spTree>
    <p:extLst>
      <p:ext uri="{BB962C8B-B14F-4D97-AF65-F5344CB8AC3E}">
        <p14:creationId xmlns:p14="http://schemas.microsoft.com/office/powerpoint/2010/main" val="2084589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xmlns="" id="{F07D6C47-5E7A-42AC-B630-C65A514588FA}"/>
              </a:ext>
            </a:extLst>
          </p:cNvPr>
          <p:cNvSpPr txBox="1"/>
          <p:nvPr/>
        </p:nvSpPr>
        <p:spPr>
          <a:xfrm>
            <a:off x="1032387" y="2861187"/>
            <a:ext cx="8509819" cy="1354217"/>
          </a:xfrm>
          <a:prstGeom prst="rect">
            <a:avLst/>
          </a:prstGeom>
          <a:noFill/>
        </p:spPr>
        <p:txBody>
          <a:bodyPr wrap="square" rtlCol="0">
            <a:spAutoFit/>
          </a:bodyPr>
          <a:lstStyle/>
          <a:p>
            <a:r>
              <a:rPr lang="tr-TR" sz="5000" dirty="0"/>
              <a:t>OKULUMUZ OKUYOR PROJESİ</a:t>
            </a:r>
          </a:p>
          <a:p>
            <a:pPr algn="ctr"/>
            <a:r>
              <a:rPr lang="tr-TR" sz="3200" dirty="0"/>
              <a:t>2021-2022</a:t>
            </a:r>
          </a:p>
        </p:txBody>
      </p:sp>
      <p:sp>
        <p:nvSpPr>
          <p:cNvPr id="5" name="Metin kutusu 4">
            <a:extLst>
              <a:ext uri="{FF2B5EF4-FFF2-40B4-BE49-F238E27FC236}">
                <a16:creationId xmlns:a16="http://schemas.microsoft.com/office/drawing/2014/main" xmlns="" id="{28846604-0B57-4DB4-AD9E-0FB06074F8CF}"/>
              </a:ext>
            </a:extLst>
          </p:cNvPr>
          <p:cNvSpPr txBox="1"/>
          <p:nvPr/>
        </p:nvSpPr>
        <p:spPr>
          <a:xfrm>
            <a:off x="501446" y="1085013"/>
            <a:ext cx="10191136" cy="861774"/>
          </a:xfrm>
          <a:prstGeom prst="rect">
            <a:avLst/>
          </a:prstGeom>
          <a:noFill/>
        </p:spPr>
        <p:txBody>
          <a:bodyPr wrap="square" rtlCol="0">
            <a:spAutoFit/>
          </a:bodyPr>
          <a:lstStyle/>
          <a:p>
            <a:r>
              <a:rPr lang="tr-TR" sz="5000" dirty="0"/>
              <a:t>CEMALETTİN SARAR ORTAOKULU</a:t>
            </a:r>
          </a:p>
        </p:txBody>
      </p:sp>
    </p:spTree>
    <p:extLst>
      <p:ext uri="{BB962C8B-B14F-4D97-AF65-F5344CB8AC3E}">
        <p14:creationId xmlns:p14="http://schemas.microsoft.com/office/powerpoint/2010/main" val="3415993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E15B020-C42D-4845-8C30-9B96C26CB0A5}"/>
              </a:ext>
            </a:extLst>
          </p:cNvPr>
          <p:cNvSpPr>
            <a:spLocks noGrp="1"/>
          </p:cNvSpPr>
          <p:nvPr>
            <p:ph type="title"/>
          </p:nvPr>
        </p:nvSpPr>
        <p:spPr/>
        <p:txBody>
          <a:bodyPr/>
          <a:lstStyle/>
          <a:p>
            <a:r>
              <a:rPr lang="tr-TR" dirty="0"/>
              <a:t>PROJE YÜRÜTME KOMİSYONU</a:t>
            </a:r>
          </a:p>
        </p:txBody>
      </p:sp>
      <p:sp>
        <p:nvSpPr>
          <p:cNvPr id="3" name="İçerik Yer Tutucusu 2">
            <a:extLst>
              <a:ext uri="{FF2B5EF4-FFF2-40B4-BE49-F238E27FC236}">
                <a16:creationId xmlns:a16="http://schemas.microsoft.com/office/drawing/2014/main" xmlns="" id="{4FFB6C18-9B7F-4815-8F02-4D39B6BF4186}"/>
              </a:ext>
            </a:extLst>
          </p:cNvPr>
          <p:cNvSpPr>
            <a:spLocks noGrp="1"/>
          </p:cNvSpPr>
          <p:nvPr>
            <p:ph idx="1"/>
          </p:nvPr>
        </p:nvSpPr>
        <p:spPr/>
        <p:txBody>
          <a:bodyPr/>
          <a:lstStyle/>
          <a:p>
            <a:r>
              <a:rPr lang="tr-TR" dirty="0"/>
              <a:t>ÇİĞDEM AĞAOĞLU</a:t>
            </a:r>
          </a:p>
          <a:p>
            <a:r>
              <a:rPr lang="tr-TR" dirty="0"/>
              <a:t>MERYEM KOÇYEĞİT</a:t>
            </a:r>
          </a:p>
          <a:p>
            <a:r>
              <a:rPr lang="tr-TR" dirty="0"/>
              <a:t>ESRA SÖNMEZ</a:t>
            </a:r>
          </a:p>
          <a:p>
            <a:endParaRPr lang="tr-TR" dirty="0"/>
          </a:p>
        </p:txBody>
      </p:sp>
    </p:spTree>
    <p:extLst>
      <p:ext uri="{BB962C8B-B14F-4D97-AF65-F5344CB8AC3E}">
        <p14:creationId xmlns:p14="http://schemas.microsoft.com/office/powerpoint/2010/main" val="371194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A09D8E8-FC77-4D5A-A98C-5C74681701F0}"/>
              </a:ext>
            </a:extLst>
          </p:cNvPr>
          <p:cNvSpPr>
            <a:spLocks noGrp="1"/>
          </p:cNvSpPr>
          <p:nvPr>
            <p:ph type="title"/>
          </p:nvPr>
        </p:nvSpPr>
        <p:spPr/>
        <p:txBody>
          <a:bodyPr/>
          <a:lstStyle/>
          <a:p>
            <a:r>
              <a:rPr lang="tr-TR" dirty="0"/>
              <a:t>PROJENİN UYGULAMA ADIMLARI </a:t>
            </a:r>
          </a:p>
        </p:txBody>
      </p:sp>
      <p:sp>
        <p:nvSpPr>
          <p:cNvPr id="3" name="İçerik Yer Tutucusu 2">
            <a:extLst>
              <a:ext uri="{FF2B5EF4-FFF2-40B4-BE49-F238E27FC236}">
                <a16:creationId xmlns:a16="http://schemas.microsoft.com/office/drawing/2014/main" xmlns="" id="{6D77E03A-82BD-4E76-BA14-C8571B605CF2}"/>
              </a:ext>
            </a:extLst>
          </p:cNvPr>
          <p:cNvSpPr>
            <a:spLocks noGrp="1"/>
          </p:cNvSpPr>
          <p:nvPr>
            <p:ph idx="1"/>
          </p:nvPr>
        </p:nvSpPr>
        <p:spPr>
          <a:xfrm>
            <a:off x="677333" y="2160589"/>
            <a:ext cx="11178335" cy="3880773"/>
          </a:xfrm>
        </p:spPr>
        <p:txBody>
          <a:bodyPr/>
          <a:lstStyle/>
          <a:p>
            <a:r>
              <a:rPr lang="tr-TR" dirty="0"/>
              <a:t>Öğrencilerin okuyacakları kitaplar, proje uygulama komisyonu tarafından denetlenecek.</a:t>
            </a:r>
          </a:p>
          <a:p>
            <a:r>
              <a:rPr lang="tr-TR" dirty="0"/>
              <a:t>Öğrenciler, okul kütüphanesinden ve kendi kütüphanelerinden kitaplar seçerek kitap okuyacaklar.</a:t>
            </a:r>
          </a:p>
          <a:p>
            <a:r>
              <a:rPr lang="tr-TR" dirty="0"/>
              <a:t>Öğrenciler okudukları her kitabın özetini özet defterlerine yazacaklar. </a:t>
            </a:r>
          </a:p>
          <a:p>
            <a:r>
              <a:rPr lang="tr-TR" dirty="0"/>
              <a:t>Türkçe öğretmenleri, öğrencilerden okudukları kitapların özetlerini dinleyecek ve okuyup okumadıkları tespit edilecek.</a:t>
            </a:r>
          </a:p>
          <a:p>
            <a:r>
              <a:rPr lang="tr-TR" dirty="0"/>
              <a:t>Kitap okumaya teşvik etmek için dönem sonunda, en çok kitap okuyan 3 öğrenciye okul tarafından belirlenecek sürpriz ödüller verilecektir. </a:t>
            </a:r>
          </a:p>
          <a:p>
            <a:r>
              <a:rPr lang="tr-TR" dirty="0"/>
              <a:t>Okulun </a:t>
            </a:r>
            <a:r>
              <a:rPr lang="tr-TR" dirty="0" err="1"/>
              <a:t>tamanında</a:t>
            </a:r>
            <a:r>
              <a:rPr lang="tr-TR" dirty="0"/>
              <a:t> haftada bir ders  okuma saati yapılacak.</a:t>
            </a:r>
          </a:p>
          <a:p>
            <a:r>
              <a:rPr lang="tr-TR" dirty="0"/>
              <a:t>Tüm sınıflarda sınıf </a:t>
            </a:r>
            <a:r>
              <a:rPr lang="tr-TR"/>
              <a:t>kitaplıkları oluşturulacak.</a:t>
            </a:r>
            <a:endParaRPr lang="tr-TR" dirty="0"/>
          </a:p>
        </p:txBody>
      </p:sp>
    </p:spTree>
    <p:extLst>
      <p:ext uri="{BB962C8B-B14F-4D97-AF65-F5344CB8AC3E}">
        <p14:creationId xmlns:p14="http://schemas.microsoft.com/office/powerpoint/2010/main" val="2637021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8361DA4-A4FC-4440-AC0A-6829F8263B6E}"/>
              </a:ext>
            </a:extLst>
          </p:cNvPr>
          <p:cNvSpPr>
            <a:spLocks noGrp="1"/>
          </p:cNvSpPr>
          <p:nvPr>
            <p:ph idx="1"/>
          </p:nvPr>
        </p:nvSpPr>
        <p:spPr>
          <a:xfrm>
            <a:off x="795321" y="2455557"/>
            <a:ext cx="8596668" cy="3880773"/>
          </a:xfrm>
        </p:spPr>
        <p:txBody>
          <a:bodyPr/>
          <a:lstStyle/>
          <a:p>
            <a:pPr marL="0" indent="0">
              <a:buNone/>
            </a:pPr>
            <a:r>
              <a:rPr lang="tr-TR" dirty="0"/>
              <a:t>“Ben çocukken fakirdim. İki kuruş elime geçince bir kuruşunu kitaba verirdim. Eğer böyle yapmasaydım, bu yaptıklarımın hiçbirini yapamazdım.” </a:t>
            </a:r>
          </a:p>
          <a:p>
            <a:pPr marL="0" indent="0">
              <a:buNone/>
            </a:pPr>
            <a:endParaRPr lang="tr-TR" dirty="0"/>
          </a:p>
          <a:p>
            <a:pPr marL="0" indent="0">
              <a:buNone/>
            </a:pPr>
            <a:r>
              <a:rPr lang="tr-TR" dirty="0"/>
              <a:t>											M. Kemal ATATÜRK </a:t>
            </a:r>
          </a:p>
        </p:txBody>
      </p:sp>
    </p:spTree>
    <p:extLst>
      <p:ext uri="{BB962C8B-B14F-4D97-AF65-F5344CB8AC3E}">
        <p14:creationId xmlns:p14="http://schemas.microsoft.com/office/powerpoint/2010/main" val="2579188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79D8564-A701-467C-A477-7473A458E07B}"/>
              </a:ext>
            </a:extLst>
          </p:cNvPr>
          <p:cNvSpPr>
            <a:spLocks noGrp="1"/>
          </p:cNvSpPr>
          <p:nvPr>
            <p:ph type="title"/>
          </p:nvPr>
        </p:nvSpPr>
        <p:spPr/>
        <p:txBody>
          <a:bodyPr/>
          <a:lstStyle/>
          <a:p>
            <a:r>
              <a:rPr lang="tr-TR" dirty="0"/>
              <a:t>ÖNSÖZ</a:t>
            </a:r>
          </a:p>
        </p:txBody>
      </p:sp>
      <p:sp>
        <p:nvSpPr>
          <p:cNvPr id="3" name="İçerik Yer Tutucusu 2">
            <a:extLst>
              <a:ext uri="{FF2B5EF4-FFF2-40B4-BE49-F238E27FC236}">
                <a16:creationId xmlns:a16="http://schemas.microsoft.com/office/drawing/2014/main" xmlns="" id="{E7AEB742-485D-4724-9CEE-C331580AC047}"/>
              </a:ext>
            </a:extLst>
          </p:cNvPr>
          <p:cNvSpPr>
            <a:spLocks noGrp="1"/>
          </p:cNvSpPr>
          <p:nvPr>
            <p:ph idx="1"/>
          </p:nvPr>
        </p:nvSpPr>
        <p:spPr>
          <a:xfrm>
            <a:off x="204953" y="1488613"/>
            <a:ext cx="11987048" cy="5369387"/>
          </a:xfrm>
        </p:spPr>
        <p:txBody>
          <a:bodyPr>
            <a:normAutofit/>
          </a:bodyPr>
          <a:lstStyle/>
          <a:p>
            <a:pPr marL="0" indent="0">
              <a:buNone/>
            </a:pPr>
            <a:r>
              <a:rPr lang="tr-TR" dirty="0"/>
              <a:t>	Okumak, bir insan için en kolay ve en etkili öğrenme yoludur. Zira, insan okuma vasıtasıyla bilgilerin % 60'ını edinir, öğrenir, aklında tutar. Okuma alışkanlığı gelişmiş ve bu vasıtayla bilgi ve kültür seviyesi ileri toplumların elde ettiği avantajlar ve dünyada edindiği konum herkesin gözü önündedir. Peki, kitap okumak demek sadece bilgi edinmek midir ya da diğer bir deyişle kitap sadece bilgi edinmek için mi okunur? Bunun cevabı kuşkusuz hayır olacaktır. Kitap okumak her şeyden önce kişinin düşünce gücünü artıracak, düşünce ufkunu genişletecek, görüş açısını genişletecek, bilgi ve kültürünü artıracak, olayları inceleme ve sorgulama yeteneği kazandıracak, kendine güvenini artıracak ve hayal gücü kazandıracaktır. Tabiî, insan ilişkilerini güçlendirme, zengin kelime dağarcığı ile daha kaliteli ve etkili konuşma yapma, kişiye sosyal bir karakter kazandırma, kişinin toplumsal statüsünü artırma ve toplum içinde etkin bir kişiliğe sahip olma gibi katkıları da cabası.</a:t>
            </a:r>
          </a:p>
          <a:p>
            <a:pPr marL="0" indent="0">
              <a:buNone/>
            </a:pPr>
            <a:r>
              <a:rPr lang="tr-TR" dirty="0"/>
              <a:t>	Çağdaşlaşmaya Giden Yolun Öncülerinden Biri Kitaptır. Kitap okuyan toplumlar ile toplumların gelişmişliği arasında doğrudan bir ilişkinin olduğu artık herkes tarafından kabul gören bir gerçektir. Kitap okuyan toplumlar dünyayı daha iyi algıladıkları ve çağdaş yaşam değerlerini daha erken benimsedikleri için kent kültürüyle çağdaş toplum olma yolunda daha rahat ilerlemektedirler. "Bir kitap okudum hayatım değişti!" Aslında bir kişinin kitap okuması, o kişinin sadece kendisine fayda sağlamaz. Kişinin okuması, onu daha fazla okumaya sevk edecek, topluma daha faydalı işler yapma ve topluma ışık tutma, onu aydınlatma gibi çalışmalara yönlendirecektir. Bu da topluma fayda olarak dönecektir kuşkusuz. Tarihe baktığımızda, tarih boyunca kitapların kişiler ve toplumlar üzerinde etkili olmuş, kişilerin hayatlarını değiştirmiş, topluma yön vermiştir. Bu yüzdendir ki şu sözü duyarız: "Bir kitap okudum hayatım değişti!" </a:t>
            </a:r>
          </a:p>
        </p:txBody>
      </p:sp>
    </p:spTree>
    <p:extLst>
      <p:ext uri="{BB962C8B-B14F-4D97-AF65-F5344CB8AC3E}">
        <p14:creationId xmlns:p14="http://schemas.microsoft.com/office/powerpoint/2010/main" val="334011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19A2F08-D004-421D-9ACE-BBB6110C1CA6}"/>
              </a:ext>
            </a:extLst>
          </p:cNvPr>
          <p:cNvSpPr>
            <a:spLocks noGrp="1"/>
          </p:cNvSpPr>
          <p:nvPr>
            <p:ph idx="1"/>
          </p:nvPr>
        </p:nvSpPr>
        <p:spPr>
          <a:xfrm>
            <a:off x="204952" y="425669"/>
            <a:ext cx="11824138" cy="6290441"/>
          </a:xfrm>
        </p:spPr>
        <p:txBody>
          <a:bodyPr>
            <a:normAutofit/>
          </a:bodyPr>
          <a:lstStyle/>
          <a:p>
            <a:pPr marL="0" indent="0">
              <a:buNone/>
            </a:pPr>
            <a:r>
              <a:rPr lang="tr-TR" dirty="0"/>
              <a:t>	</a:t>
            </a:r>
            <a:r>
              <a:rPr lang="tr-TR" dirty="0" err="1"/>
              <a:t>TÜİK’in</a:t>
            </a:r>
            <a:r>
              <a:rPr lang="tr-TR" dirty="0"/>
              <a:t> 2013 yılında gerçekleştirdiği “Türkiye’de Okuma Kültürü Haritası Projesi” araştırması sonuçlarına göre durumumuz pek de iç açıcı değil Türkiye İstatistik Kurumu’nun (TÜİK), Türk insanının kitap okuma alışkanlığı ile ilgili yaptığı araştırmaya göre Türkiye’nin okuma alışkanlığında dünyada 86. sırada. Geçtiğimiz yıllarda 26 ilde 6212 kişiyle yapılan araştırma sonuçlarına göre günde 6 saat televizyon izleyip, 3 saat internete giren Türk insanı, kitap okumaya sadece 1 dakika ayırıyor. Çalışmada varılan bir diğer sonuçta ise Avrupa’da yüzde 21 olan okuma oranının Türkiye’de sadece binde bir olduğu ortaya çıktı. Dünyada en fazla kitap okuyan ülkelerin başında yüzde 21 oranıyla İngiltere ve Fransa yer alırken, bu ülkeleri sırasıyla Japonya yüzde 14, Amerika yüzde 12 ve İspanya yüzde 9 ile takip etti. Türkiye, yüzde 0,1 okuma oranı ile listenin son sıralarında yer buldu. Bu tehdit edici manzara, toplumun kendini neden dönüştüremediğini, değer üretmek yerine neden hazır kültür kalıplarına sarıldığını açıklar niteliktedir. Toplum, şiddetle ihtiyaç duyduğu kendi modernliğini yaratmak; katılımcı ve üretken birey tipini ortaya koymak için okuma eşiklerinden geçmelidir.</a:t>
            </a:r>
          </a:p>
          <a:p>
            <a:pPr marL="0" indent="0">
              <a:buNone/>
            </a:pPr>
            <a:r>
              <a:rPr lang="tr-TR" dirty="0"/>
              <a:t>	Okuma alışkanlığı seviyeleri şöyle sınıflandırılabilir: Zayıf okuma alışkanlığı: 2 ayda 1 kitap ve daha az okuma Orta düzey okuma alışkanlığı: Ayda 1 kitap okuma Güçlü okuma alışkanlığı: Ayda 2 kitap ve daha fazla okuma Her gün 20 dakika kitap okuyan bir öğrenci, yılda 7300 dakika kitap okumuş olmaktadır. Bu süre sonunda öğrenci yaklaşık 1.460.000 kelime okumuş olacaktır. Bu da 200 sayfalık 29 kitaba karşılık gelmektedir. Bu sayı kişiyi kuvvetli okuma alışkanlığına sahip bir okur yapmak için yeterlidir. Bir toplum için dilin ve kültürün zaafa uğraması, o toplumu kendine has kılan özelliklerin tehdit altında olduğunu gösterir. Bugün kendi modernliğini yaratma ihtiyacında olan Türk toplumu, öncelikle kendine sunulan hazır kalıpları reddetmek ve kendini inşa eylemine girişmek zorundadır. Kitabın, ihtiyaç maddeleri arasında 235. sırada olduğu bir tablo içinde bunun gerçekleştirilemeyeceği apaçıktır. Çünkü kitap, toplumun kültür birikimini taşıyan, dilin en belirgin şekilde yaşayıp zenginleştiği alandır. Kitabı ve okumayı temel ihtiyaçlarımız arasına sokacak bilinci geliştirmek zorundayız. </a:t>
            </a:r>
          </a:p>
        </p:txBody>
      </p:sp>
    </p:spTree>
    <p:extLst>
      <p:ext uri="{BB962C8B-B14F-4D97-AF65-F5344CB8AC3E}">
        <p14:creationId xmlns:p14="http://schemas.microsoft.com/office/powerpoint/2010/main" val="245163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013B418-B125-460E-A349-98FE997F8F9C}"/>
              </a:ext>
            </a:extLst>
          </p:cNvPr>
          <p:cNvSpPr>
            <a:spLocks noGrp="1"/>
          </p:cNvSpPr>
          <p:nvPr>
            <p:ph type="title"/>
          </p:nvPr>
        </p:nvSpPr>
        <p:spPr/>
        <p:txBody>
          <a:bodyPr/>
          <a:lstStyle/>
          <a:p>
            <a:r>
              <a:rPr lang="tr-TR" dirty="0"/>
              <a:t>MİSYONUMUZ </a:t>
            </a:r>
          </a:p>
        </p:txBody>
      </p:sp>
      <p:sp>
        <p:nvSpPr>
          <p:cNvPr id="3" name="İçerik Yer Tutucusu 2">
            <a:extLst>
              <a:ext uri="{FF2B5EF4-FFF2-40B4-BE49-F238E27FC236}">
                <a16:creationId xmlns:a16="http://schemas.microsoft.com/office/drawing/2014/main" xmlns="" id="{4ECD1DB1-F470-48D1-A73E-CB78815E04CA}"/>
              </a:ext>
            </a:extLst>
          </p:cNvPr>
          <p:cNvSpPr>
            <a:spLocks noGrp="1"/>
          </p:cNvSpPr>
          <p:nvPr>
            <p:ph idx="1"/>
          </p:nvPr>
        </p:nvSpPr>
        <p:spPr>
          <a:xfrm>
            <a:off x="488731" y="2160589"/>
            <a:ext cx="11477297" cy="3880773"/>
          </a:xfrm>
        </p:spPr>
        <p:txBody>
          <a:bodyPr/>
          <a:lstStyle/>
          <a:p>
            <a:pPr marL="0" indent="0">
              <a:buNone/>
            </a:pPr>
            <a:r>
              <a:rPr lang="tr-TR" dirty="0"/>
              <a:t>Okulumuzda eğitim gören öğrencilerimize kitap okuma alışkanlığı kazandırmak için “OKULUMUZ OKUYOR” projesinin alt yapısını oluşturarak, tüm öğrencilerimize okuma motivasyonu kazandırılarak, okuyan ve bunu alışkanlık haline getiren, kendini geliştiren, okuma kültürüne sahip, kültür seviyesi yüksek bir birey olmalarını sağlamak.</a:t>
            </a:r>
          </a:p>
        </p:txBody>
      </p:sp>
    </p:spTree>
    <p:extLst>
      <p:ext uri="{BB962C8B-B14F-4D97-AF65-F5344CB8AC3E}">
        <p14:creationId xmlns:p14="http://schemas.microsoft.com/office/powerpoint/2010/main" val="4237012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7705BFA-E143-4BE8-9807-A1BBA640E9F0}"/>
              </a:ext>
            </a:extLst>
          </p:cNvPr>
          <p:cNvSpPr>
            <a:spLocks noGrp="1"/>
          </p:cNvSpPr>
          <p:nvPr>
            <p:ph type="title"/>
          </p:nvPr>
        </p:nvSpPr>
        <p:spPr/>
        <p:txBody>
          <a:bodyPr/>
          <a:lstStyle/>
          <a:p>
            <a:r>
              <a:rPr lang="tr-TR" dirty="0"/>
              <a:t>VİZYONUMUZ </a:t>
            </a:r>
          </a:p>
        </p:txBody>
      </p:sp>
      <p:sp>
        <p:nvSpPr>
          <p:cNvPr id="3" name="İçerik Yer Tutucusu 2">
            <a:extLst>
              <a:ext uri="{FF2B5EF4-FFF2-40B4-BE49-F238E27FC236}">
                <a16:creationId xmlns:a16="http://schemas.microsoft.com/office/drawing/2014/main" xmlns="" id="{F26CF472-C9F0-471E-8750-DAF7F09A0E4F}"/>
              </a:ext>
            </a:extLst>
          </p:cNvPr>
          <p:cNvSpPr>
            <a:spLocks noGrp="1"/>
          </p:cNvSpPr>
          <p:nvPr>
            <p:ph idx="1"/>
          </p:nvPr>
        </p:nvSpPr>
        <p:spPr/>
        <p:txBody>
          <a:bodyPr/>
          <a:lstStyle/>
          <a:p>
            <a:pPr marL="0" indent="0">
              <a:buNone/>
            </a:pPr>
            <a:r>
              <a:rPr lang="tr-TR" dirty="0"/>
              <a:t>Hayatın her safhasında kitap okuyan, okuma kültürüne sahip, düşünen, üreten, eleştiren, öğrenmekten ve bilgiden kaynaklanan “huzur’’ ortamına ulaşmış, duyarlı bireylerden oluşan bir toplum yaratmak</a:t>
            </a:r>
          </a:p>
        </p:txBody>
      </p:sp>
    </p:spTree>
    <p:extLst>
      <p:ext uri="{BB962C8B-B14F-4D97-AF65-F5344CB8AC3E}">
        <p14:creationId xmlns:p14="http://schemas.microsoft.com/office/powerpoint/2010/main" val="3584510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B2714E8-6E5E-420D-98A1-CAAD96BA755C}"/>
              </a:ext>
            </a:extLst>
          </p:cNvPr>
          <p:cNvSpPr>
            <a:spLocks noGrp="1"/>
          </p:cNvSpPr>
          <p:nvPr>
            <p:ph type="title"/>
          </p:nvPr>
        </p:nvSpPr>
        <p:spPr/>
        <p:txBody>
          <a:bodyPr/>
          <a:lstStyle/>
          <a:p>
            <a:r>
              <a:rPr lang="tr-TR" dirty="0"/>
              <a:t>PROJENİN AMAÇLARI</a:t>
            </a:r>
          </a:p>
        </p:txBody>
      </p:sp>
      <p:sp>
        <p:nvSpPr>
          <p:cNvPr id="3" name="İçerik Yer Tutucusu 2">
            <a:extLst>
              <a:ext uri="{FF2B5EF4-FFF2-40B4-BE49-F238E27FC236}">
                <a16:creationId xmlns:a16="http://schemas.microsoft.com/office/drawing/2014/main" xmlns="" id="{359EB6A1-1EC6-4AA2-AA42-0FCC85CA555A}"/>
              </a:ext>
            </a:extLst>
          </p:cNvPr>
          <p:cNvSpPr>
            <a:spLocks noGrp="1"/>
          </p:cNvSpPr>
          <p:nvPr>
            <p:ph idx="1"/>
          </p:nvPr>
        </p:nvSpPr>
        <p:spPr>
          <a:xfrm>
            <a:off x="141890" y="1292772"/>
            <a:ext cx="11934496" cy="5565227"/>
          </a:xfrm>
        </p:spPr>
        <p:txBody>
          <a:bodyPr>
            <a:normAutofit/>
          </a:bodyPr>
          <a:lstStyle/>
          <a:p>
            <a:pPr marL="0" indent="0">
              <a:buNone/>
            </a:pPr>
            <a:r>
              <a:rPr lang="tr-TR" dirty="0"/>
              <a:t>	Okuma alışkanlığı, bireyin okumayı bir gereksinim ve zevk kaynağı olarak algılaması sonucu, okuma eylemini yaşam boyu sürekli ve düzenli bir biçimde eleştirici bir nitelikte gerçekleştirmesidir (Doğanay, 2001, s.41).</a:t>
            </a:r>
          </a:p>
          <a:p>
            <a:pPr marL="0" indent="0">
              <a:buNone/>
            </a:pPr>
            <a:r>
              <a:rPr lang="tr-TR" dirty="0"/>
              <a:t>	 Kütüphane kullanma alışkanlığı da bireyin kütüphaneden çeşitli amaçlarla ve belirli aralıklarla yararlanması anlamına gelmektedir. Bu alışkanlıkların; bireyde zekâ gelişimi, eğitimde başarı, dil ve iletişim becerisi, etkin ve sosyal bir kişilik oluşturma, eleştirel düşünme yeteneği geliştirme alanlarında yaşamsal katkıları olduğu ve sonunda sosyokültürel gelişmeye katkıda bulunduğu söylenebilir (Yılmaz, 2002, s.442). </a:t>
            </a:r>
          </a:p>
          <a:p>
            <a:pPr marL="0" indent="0">
              <a:buNone/>
            </a:pPr>
            <a:r>
              <a:rPr lang="tr-TR" dirty="0"/>
              <a:t>	Okuma ve kütüphane kullanma alışkanlıklarının kazanılmasına ve geliştirilmesine olanak sağlayan bireysel ve toplumsal koşullar için genel bir çerçeve çizilebilmektedir (Yılmaz, 2000, s.281).</a:t>
            </a:r>
          </a:p>
          <a:p>
            <a:pPr marL="0" indent="0">
              <a:buNone/>
            </a:pPr>
            <a:r>
              <a:rPr lang="tr-TR" dirty="0"/>
              <a:t>	Bu konuda ailenin yanı sıra öğretmenlere de büyük görevler düşmektedir. Öğretmenlerin bu görevlerini gerçekleştirmeleri, okuma ve kütüphane kullanma alışkanlığının toplumsal yaygınlığa ulaşmasında büyük katkılar sağlayacaktır. Bundan dolayı okul ve özellikle kütüphaneler açısından öncelikli hedef kitlenin öğretmenler ya da öğretmen adayları olduğu ileri sürülebilir. Unutmamak gerekir ki; öğretmenlerin anılan alışkanlıkları kazandırmaları her şeyden önce kendilerinin bu tür alışkanlık sahibi olmalarına bağlıdır. </a:t>
            </a:r>
          </a:p>
          <a:p>
            <a:pPr marL="0" indent="0">
              <a:buNone/>
            </a:pPr>
            <a:r>
              <a:rPr lang="tr-TR" dirty="0"/>
              <a:t>	Öğrencilerimize okuma alışkanlığı kazandırarak onları düşünen, düşündüğünü doğru ve açık bir şekilde ifade eden, algılama gücü yüksek, yorum yapabilen, analitik düşünebilen, sentez yapabilen, sorgulayan, tartışan, doğruların tek noktadan değil, çeşitli bakış açılarıyla ortaya çıkacağını kavramış, güzellik duygusu ve estetik anlayışı gelişmiş, kültürlü, milli ve manevi değerlere sahip yüksek karakterli bireylerin yetiştirilmesine katkı sağlamak amacındayız.</a:t>
            </a:r>
          </a:p>
        </p:txBody>
      </p:sp>
    </p:spTree>
    <p:extLst>
      <p:ext uri="{BB962C8B-B14F-4D97-AF65-F5344CB8AC3E}">
        <p14:creationId xmlns:p14="http://schemas.microsoft.com/office/powerpoint/2010/main" val="1598258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5E5E530-1764-48B3-95A5-BB39337A1716}"/>
              </a:ext>
            </a:extLst>
          </p:cNvPr>
          <p:cNvSpPr>
            <a:spLocks noGrp="1"/>
          </p:cNvSpPr>
          <p:nvPr>
            <p:ph idx="1"/>
          </p:nvPr>
        </p:nvSpPr>
        <p:spPr>
          <a:xfrm>
            <a:off x="677334" y="520263"/>
            <a:ext cx="11514666" cy="5521100"/>
          </a:xfrm>
        </p:spPr>
        <p:txBody>
          <a:bodyPr>
            <a:normAutofit/>
          </a:bodyPr>
          <a:lstStyle/>
          <a:p>
            <a:pPr marL="0" indent="0">
              <a:buNone/>
            </a:pPr>
            <a:r>
              <a:rPr lang="tr-TR" dirty="0"/>
              <a:t>	İlkokul, ortaokul ve ortaöğretim kurumlarında okuyan öğrenciler, bu okullarda görev yapan yönetici ve öğretmenler ile vatandaşlar arasında okuma alışkanlığının yaygınlaştırılarak geliştirilmesi; öğrencilerimize, Türkçenin doğru, güzel ve etkili kullanma becerisi kazandırmak ve kelime hazinelerini geliştirmek </a:t>
            </a:r>
          </a:p>
          <a:p>
            <a:pPr marL="0" indent="0">
              <a:buNone/>
            </a:pPr>
            <a:r>
              <a:rPr lang="tr-TR" dirty="0"/>
              <a:t>	Öğrencilerimizin olaylara, insanlara farklı ve birden çok açıdan bakma alışkanlığı edinmelerini sağlayarak, anlama güçlerini geliştirmek. Düşünce donanımlarını zenginleştirmek, genel kültürlerini arttırmak ve hayal güçlerini geliştirme becerisi kazandırmak. Öğrencilerimizin var olan yeteneklerinin ortaya çıkması, yaşlarına ve kişiliklerine uygun edebi değeri yüksek eserleri okumalarının sağlanması</a:t>
            </a:r>
          </a:p>
          <a:p>
            <a:pPr marL="0" indent="0">
              <a:buNone/>
            </a:pPr>
            <a:r>
              <a:rPr lang="tr-TR" dirty="0"/>
              <a:t>	Öğrencilerimizin, yaşlarına uygun kitapları seçmeleri, öğrencilere kendi kitaplıklarını oluşturma fırsatının sağlanması, öğretmenleri rehberliğinde okumaları sağlanarak, okuma alışkanlığı kazanmış, kültür birikimi zengin bir toplum haline gelebilmemize katkı sağlanması </a:t>
            </a:r>
          </a:p>
          <a:p>
            <a:pPr marL="0" indent="0">
              <a:buNone/>
            </a:pPr>
            <a:r>
              <a:rPr lang="tr-TR" dirty="0"/>
              <a:t>	Öğrencilerimize açık ve etkili düşünebilme, yazabilme ve problem çözme becerisinin kazandırılması. Okuma alışkanlığı konusunda okulun sorumluluğu kadar tüm bireylerin de sorumlu olduğuna dair bilincin oluşturulması ve geliştirilmesidir.</a:t>
            </a:r>
          </a:p>
        </p:txBody>
      </p:sp>
    </p:spTree>
    <p:extLst>
      <p:ext uri="{BB962C8B-B14F-4D97-AF65-F5344CB8AC3E}">
        <p14:creationId xmlns:p14="http://schemas.microsoft.com/office/powerpoint/2010/main" val="1367036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0EC02F3-0119-49EA-9869-DA3ADE0D6AC3}"/>
              </a:ext>
            </a:extLst>
          </p:cNvPr>
          <p:cNvSpPr>
            <a:spLocks noGrp="1"/>
          </p:cNvSpPr>
          <p:nvPr>
            <p:ph type="title"/>
          </p:nvPr>
        </p:nvSpPr>
        <p:spPr/>
        <p:txBody>
          <a:bodyPr/>
          <a:lstStyle/>
          <a:p>
            <a:r>
              <a:rPr lang="tr-TR" dirty="0"/>
              <a:t>PROJENİN HEDEFLERİ</a:t>
            </a:r>
          </a:p>
        </p:txBody>
      </p:sp>
      <p:sp>
        <p:nvSpPr>
          <p:cNvPr id="3" name="İçerik Yer Tutucusu 2">
            <a:extLst>
              <a:ext uri="{FF2B5EF4-FFF2-40B4-BE49-F238E27FC236}">
                <a16:creationId xmlns:a16="http://schemas.microsoft.com/office/drawing/2014/main" xmlns="" id="{514CCA7E-D533-4408-963A-49126655490F}"/>
              </a:ext>
            </a:extLst>
          </p:cNvPr>
          <p:cNvSpPr>
            <a:spLocks noGrp="1"/>
          </p:cNvSpPr>
          <p:nvPr>
            <p:ph idx="1"/>
          </p:nvPr>
        </p:nvSpPr>
        <p:spPr>
          <a:xfrm>
            <a:off x="677333" y="1340069"/>
            <a:ext cx="11367521" cy="5155324"/>
          </a:xfrm>
        </p:spPr>
        <p:txBody>
          <a:bodyPr>
            <a:normAutofit/>
          </a:bodyPr>
          <a:lstStyle/>
          <a:p>
            <a:pPr marL="0" indent="0">
              <a:buNone/>
            </a:pPr>
            <a:r>
              <a:rPr lang="tr-TR" dirty="0"/>
              <a:t>Okuyarak olayların ve gelişmelerin gerçek boyutunu öğrenen bireyler olarak, öncelikle öğrencilerimizin öz güvenini artırması yoluyla kitap okuma sevgisinin ve alışkanlığının kazandırılması hedeflenmektedir. </a:t>
            </a:r>
          </a:p>
          <a:p>
            <a:pPr marL="0" indent="0">
              <a:buNone/>
            </a:pPr>
            <a:r>
              <a:rPr lang="tr-TR" dirty="0"/>
              <a:t>1- Öğrencilerimizi ‘orta ve üst düzey kitap okuru’ seviyesine yükseltmek ve okuma bilincini artırmak </a:t>
            </a:r>
          </a:p>
          <a:p>
            <a:pPr marL="0" indent="0">
              <a:buNone/>
            </a:pPr>
            <a:r>
              <a:rPr lang="tr-TR" dirty="0"/>
              <a:t>2- Öğrencilerde ve toplumda kitap okumanın önemi konusunda farkındalık oluşturmak. Öğrencilerin kütüphaneleri ve sınıf kitaplıklarını en etkin şekilde kullanabilmelerini sağlamak. </a:t>
            </a:r>
          </a:p>
          <a:p>
            <a:pPr marL="0" indent="0">
              <a:buNone/>
            </a:pPr>
            <a:r>
              <a:rPr lang="tr-TR" dirty="0"/>
              <a:t>3- Evrensel kültürün renklerini içeren eserlerinin yanı sıra güncel ve popüler kitapların okutulması ile daha kültürlü bir toplum oluşturmak, bunun için öğrencilerin ayda en az 1 kitap okumalarını sağlamak </a:t>
            </a:r>
          </a:p>
          <a:p>
            <a:pPr marL="0" indent="0">
              <a:buNone/>
            </a:pPr>
            <a:r>
              <a:rPr lang="tr-TR" dirty="0"/>
              <a:t>4- “Hiç okuma alışkanlığı olmayan” veya “Zayıf okuma alışkanlığı olan” ( 2 ayda 1 kitap veya daha az kitap okuyan ) bireyleri “Orta düzey okuyucu” (ayda 1 Kitap okuyan); orta düzey okuyucu olan bireyleri “Üst Düzey Okuyucu” (Ayda 2 kitap veya daha fazla kitap okuyan) seviyesine yükseltmek </a:t>
            </a:r>
          </a:p>
          <a:p>
            <a:pPr marL="0" indent="0">
              <a:buNone/>
            </a:pPr>
            <a:r>
              <a:rPr lang="tr-TR" dirty="0"/>
              <a:t>5-Böylece toplumsal ve kültürel kalkınma sürecine ivme kazandırarak gelişmiş toplumlar arasında yer almak hedeflenmiştir. </a:t>
            </a:r>
          </a:p>
        </p:txBody>
      </p:sp>
    </p:spTree>
    <p:extLst>
      <p:ext uri="{BB962C8B-B14F-4D97-AF65-F5344CB8AC3E}">
        <p14:creationId xmlns:p14="http://schemas.microsoft.com/office/powerpoint/2010/main" val="2038951898"/>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132</TotalTime>
  <Words>374</Words>
  <Application>Microsoft Office PowerPoint</Application>
  <PresentationFormat>Özel</PresentationFormat>
  <Paragraphs>44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Yüzeyler</vt:lpstr>
      <vt:lpstr>PowerPoint Sunusu</vt:lpstr>
      <vt:lpstr>PowerPoint Sunusu</vt:lpstr>
      <vt:lpstr>ÖNSÖZ</vt:lpstr>
      <vt:lpstr>PowerPoint Sunusu</vt:lpstr>
      <vt:lpstr>MİSYONUMUZ </vt:lpstr>
      <vt:lpstr>VİZYONUMUZ </vt:lpstr>
      <vt:lpstr>PROJENİN AMAÇLARI</vt:lpstr>
      <vt:lpstr>PowerPoint Sunusu</vt:lpstr>
      <vt:lpstr>PROJENİN HEDEFLERİ</vt:lpstr>
      <vt:lpstr>PROJE YÜRÜTME KOMİSYONU</vt:lpstr>
      <vt:lpstr>PROJENİN UYGULAMA ADIMLARI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acer</cp:lastModifiedBy>
  <cp:revision>5</cp:revision>
  <dcterms:created xsi:type="dcterms:W3CDTF">2021-09-23T18:32:38Z</dcterms:created>
  <dcterms:modified xsi:type="dcterms:W3CDTF">2021-10-12T08:43:03Z</dcterms:modified>
</cp:coreProperties>
</file>